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33" r:id="rId2"/>
    <p:sldId id="434" r:id="rId3"/>
  </p:sldIdLst>
  <p:sldSz cx="12192000" cy="6858000"/>
  <p:notesSz cx="6805613" cy="99441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kel Thorning" initials="MT" lastIdx="3" clrIdx="0">
    <p:extLst>
      <p:ext uri="{19B8F6BF-5375-455C-9EA6-DF929625EA0E}">
        <p15:presenceInfo xmlns:p15="http://schemas.microsoft.com/office/powerpoint/2012/main" userId="S-1-5-21-2100284113-1573851820-878952375-575673" providerId="AD"/>
      </p:ext>
    </p:extLst>
  </p:cmAuthor>
  <p:cmAuthor id="2" name="Cecilie Louise Svane Olesen" initials="CLSO" lastIdx="1" clrIdx="1">
    <p:extLst>
      <p:ext uri="{19B8F6BF-5375-455C-9EA6-DF929625EA0E}">
        <p15:presenceInfo xmlns:p15="http://schemas.microsoft.com/office/powerpoint/2012/main" userId="S-1-5-21-2100284113-1573851820-878952375-3707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695" autoAdjust="0"/>
    <p:restoredTop sz="96374" autoAdjust="0"/>
  </p:normalViewPr>
  <p:slideViewPr>
    <p:cSldViewPr snapToGrid="0">
      <p:cViewPr varScale="1">
        <p:scale>
          <a:sx n="126" d="100"/>
          <a:sy n="126" d="100"/>
        </p:scale>
        <p:origin x="48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https://www.skyfish.com/p/sundhedsministeriet" TargetMode="External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2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A77099D1-5A69-D83C-0B15-119B1DCAAB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355" y="1920255"/>
            <a:ext cx="2053608" cy="48116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5F4EBE02-A2D2-1099-57DD-48229D9B6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endParaRPr lang="da-DK" dirty="0"/>
          </a:p>
        </p:txBody>
      </p:sp>
      <p:grpSp>
        <p:nvGrpSpPr>
          <p:cNvPr id="14" name="Group 11">
            <a:extLst>
              <a:ext uri="{FF2B5EF4-FFF2-40B4-BE49-F238E27FC236}">
                <a16:creationId xmlns:a16="http://schemas.microsoft.com/office/drawing/2014/main" id="{94A6D171-54DE-0E70-4AFB-26223C3ADDD5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5" name="Straight Connector 12">
              <a:extLst>
                <a:ext uri="{FF2B5EF4-FFF2-40B4-BE49-F238E27FC236}">
                  <a16:creationId xmlns:a16="http://schemas.microsoft.com/office/drawing/2014/main" id="{336255CF-E7DE-ACD8-1B1F-6ADECC0D2CC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3">
              <a:extLst>
                <a:ext uri="{FF2B5EF4-FFF2-40B4-BE49-F238E27FC236}">
                  <a16:creationId xmlns:a16="http://schemas.microsoft.com/office/drawing/2014/main" id="{69647704-94A3-BA06-93F2-28F4A3507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23">
            <a:extLst>
              <a:ext uri="{FF2B5EF4-FFF2-40B4-BE49-F238E27FC236}">
                <a16:creationId xmlns:a16="http://schemas.microsoft.com/office/drawing/2014/main" id="{5DD61486-B1AC-0E47-2059-510D661F5D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85030" b="43294"/>
          <a:stretch/>
        </p:blipFill>
        <p:spPr>
          <a:xfrm>
            <a:off x="5895067" y="6219395"/>
            <a:ext cx="401865" cy="35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7009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5B9EE178-D314-89C0-7FC3-C13BB987DCB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9370658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 +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625859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Tx/>
              <a:buBlip>
                <a:blip r:embed="rId2"/>
              </a:buBlip>
              <a:defRPr sz="1400" b="0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BC713EFD-7EA9-6F17-D512-48FFDC83A6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77ACF6E-598B-2215-5D9E-3B233AB86F8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424896" y="1838979"/>
            <a:ext cx="161516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Tx/>
              <a:buNone/>
              <a:tabLst/>
              <a:defRPr sz="1400" b="1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Indsæt sidetal</a:t>
            </a:r>
          </a:p>
          <a:p>
            <a:pPr lvl="0"/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118665202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(hvid/blå) + ik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2" name="Picture 22" descr="Text, icon&#10;&#10;Description automatically generated">
            <a:extLst>
              <a:ext uri="{FF2B5EF4-FFF2-40B4-BE49-F238E27FC236}">
                <a16:creationId xmlns:a16="http://schemas.microsoft.com/office/drawing/2014/main" id="{5BE36B3E-F647-CE6B-B4FE-5806815B6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915156">
            <a:off x="9194595" y="3205058"/>
            <a:ext cx="2219361" cy="29855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0"/>
              </a:prstClr>
            </a:outerShdw>
          </a:effectLst>
        </p:spPr>
      </p:pic>
      <p:sp>
        <p:nvSpPr>
          <p:cNvPr id="14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6437" y="1838830"/>
            <a:ext cx="4649929" cy="4290507"/>
          </a:xfrm>
        </p:spPr>
        <p:txBody>
          <a:bodyPr tIns="10800">
            <a:noAutofit/>
          </a:bodyPr>
          <a:lstStyle>
            <a:lvl1pPr marL="285750" indent="-285750" algn="l">
              <a:lnSpc>
                <a:spcPct val="1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  <a:p>
            <a:pPr lvl="0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19663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ABF4861-411F-6B40-A5F2-578CA0A6F8D5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16A40B42-34A8-6F4D-BE90-21576A314F1F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AADCA59-9897-F442-BAA0-2622356FB0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2C2CBC8-85A3-E995-ACD8-92F1760C6C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99274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968FAA2A-8AA3-6D5E-1FE3-09259B8B2459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D9DF03-ADEA-B45B-6CA7-B385CC0A8AD7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2F78377F-834C-2891-4139-7E60A1F83226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D486DC7-75B5-C815-D206-6724F6D2B4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BE20CE5-0703-F10D-59E0-4A81D5BB15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12062442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+ ikon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C4A8E030-A8AB-54AC-708F-C3A20DCE0A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753D4E7-5EA2-FAB1-F7B6-0FB59C5E52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C324F86-C2DB-118F-C3EF-53B8BCC5C4F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68320200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D618689-9156-DAB8-CEFC-DC76521E16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2089623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C6387FE-D93F-25EC-BCC5-71688E3764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5462300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4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B3BEEC80-DDD4-D807-C95E-2A7378E566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6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</a:t>
            </a:r>
            <a:br>
              <a:rPr lang="da-DK" dirty="0"/>
            </a:br>
            <a:r>
              <a:rPr lang="da-DK" dirty="0"/>
              <a:t>titel på to linjer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D71C9D0-0C82-900C-6E7E-E0F595D4F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0896876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75388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2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6BBA6A2C-42C6-9F99-FAD1-027A1B750E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526774"/>
            <a:ext cx="519661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3D7AAB36-E332-7EDD-C13D-C4121E8D3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491783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2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3D61575-E012-1775-2479-B5367CB0F0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5242" y="1917436"/>
            <a:ext cx="2072721" cy="48398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4" name="Date_GeneralDate">
            <a:extLst>
              <a:ext uri="{FF2B5EF4-FFF2-40B4-BE49-F238E27FC236}">
                <a16:creationId xmlns:a16="http://schemas.microsoft.com/office/drawing/2014/main" id="{34096207-385A-3EAD-47FD-2E4621EEFD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endParaRPr lang="da-DK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0CB1201C-E341-5138-97D4-609F63612C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06078" y="6229424"/>
            <a:ext cx="380421" cy="333321"/>
          </a:xfrm>
          <a:prstGeom prst="rect">
            <a:avLst/>
          </a:prstGeom>
        </p:spPr>
      </p:pic>
      <p:grpSp>
        <p:nvGrpSpPr>
          <p:cNvPr id="16" name="Group 11">
            <a:extLst>
              <a:ext uri="{FF2B5EF4-FFF2-40B4-BE49-F238E27FC236}">
                <a16:creationId xmlns:a16="http://schemas.microsoft.com/office/drawing/2014/main" id="{01A2DE74-3DD7-2FBF-002D-207ADB0BAC20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7" name="Straight Connector 12">
              <a:extLst>
                <a:ext uri="{FF2B5EF4-FFF2-40B4-BE49-F238E27FC236}">
                  <a16:creationId xmlns:a16="http://schemas.microsoft.com/office/drawing/2014/main" id="{AF0C26BF-9A95-3F98-32F5-B8AF27BAFF6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3">
              <a:extLst>
                <a:ext uri="{FF2B5EF4-FFF2-40B4-BE49-F238E27FC236}">
                  <a16:creationId xmlns:a16="http://schemas.microsoft.com/office/drawing/2014/main" id="{1E96E574-62FC-57A6-1809-420999EEF63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545241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EC97FAF7-4306-364D-9520-0488FB4466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5" y="0"/>
            <a:ext cx="77882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8AD302-B752-299B-CFE4-C17F62FD1D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3734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</a:t>
            </a:r>
            <a:br>
              <a:rPr lang="da-DK" dirty="0"/>
            </a:br>
            <a:r>
              <a:rPr lang="da-DK" dirty="0"/>
              <a:t>en kort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4030793-2066-721F-6DC5-F2D2BC12F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0322689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0682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0BA47897-F1FB-9D44-8046-497FA3C74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68277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D0F0FA2F-2E47-41AD-783B-A24C7E5E3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9978329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6AE91C80-C7B5-2D78-8B52-F259E53EEA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818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E5AF2B42-8B30-AACC-806F-F2F72CFD7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7409634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F0171505-8802-0944-A61E-B67D669B4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276117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7428257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4400173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Stort billede + to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29C7310-860F-0C43-8B3F-D4CCDFB42A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8638" y="728661"/>
            <a:ext cx="3346444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D283CF49-21DC-524F-8A5D-4370A74FDF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12125" y="728662"/>
            <a:ext cx="3382101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AA0A10C7-16E7-EB4C-DCB0-49445974C5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339628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Stort billede + t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648C083-FD7F-4F40-A905-1C2067A018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3664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Clr>
                <a:srgbClr val="052C43"/>
              </a:buClr>
              <a:buFont typeface="+mj-lt"/>
              <a:buAutoNum type="arabicPeriod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2834BB1-4EA9-514D-8881-FD59DFFF9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22778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2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30196AF-1B1B-994B-A3E5-92A4CF4416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9222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3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43654F86-F1E0-18BB-C63B-18500CD98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52295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tort billede + fi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7159BF0-334D-D84B-B567-8EA9F35613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114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  <a:lvl4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4pPr>
          </a:lstStyle>
          <a:p>
            <a:pPr lvl="0"/>
            <a:r>
              <a:rPr lang="da-DK" noProof="0" dirty="0"/>
              <a:t>Her kan der skrives en brødtekst</a:t>
            </a:r>
          </a:p>
          <a:p>
            <a:pPr lvl="3"/>
            <a:endParaRPr lang="da-DK" dirty="0" err="1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3C8AF52-BFC0-C941-8D4A-E5E9CEDDCD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114" y="3603626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D5A58AFA-D942-0747-AE96-A4F8F54DB3A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5558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510C91F4-2E90-794A-8FC5-2888B19FC5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5559" y="3603626"/>
            <a:ext cx="3346442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84103A12-7D00-38E3-5B40-6EA7E58FC0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7008336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1F4A240-FE55-5E4D-8434-FE7228997D8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10752001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9C8EE5C-7EAA-484E-AC3C-3D8777FD058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19998" y="2192593"/>
            <a:ext cx="10751999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087AD71-9BD1-770C-1A9B-D3AA48C560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B8EEC832-20B0-5CE8-1E3E-BCDAC4843F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7" y="6203382"/>
            <a:ext cx="10751999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3A0A27D6-2B30-DEBA-19BB-58035D049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900361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3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B3B968D-28FD-1DB5-DA77-387FE72AC8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E8BBA77E-13D7-0305-D471-97C76D0D24D4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15" name="Date_GeneralDate">
            <a:extLst>
              <a:ext uri="{FF2B5EF4-FFF2-40B4-BE49-F238E27FC236}">
                <a16:creationId xmlns:a16="http://schemas.microsoft.com/office/drawing/2014/main" id="{5EF9F450-5709-79D6-F243-BFCCACDDB3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2791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301786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0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titel på grafen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74C9416-ACD2-1146-B119-32E0B8A1B4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8B73A161-A2D2-1240-CF66-F89C557BF8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3" name="Pladsholder til slidenummer 1">
            <a:extLst>
              <a:ext uri="{FF2B5EF4-FFF2-40B4-BE49-F238E27FC236}">
                <a16:creationId xmlns:a16="http://schemas.microsoft.com/office/drawing/2014/main" id="{92FB5F5F-BFC9-48BD-7FB9-C5B346224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18107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2192595"/>
            <a:ext cx="3359877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03726" y="2192595"/>
            <a:ext cx="3384550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2192595"/>
            <a:ext cx="3359877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5175114-9C5E-8740-8061-4C967D5B9D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AF42B0D-AB69-E244-ADAF-A1A7A438A9E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4283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51634F0-3905-3946-B532-B745A2FB66C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12123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1100D048-A671-6049-89A3-EE7A240D66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998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BE022DEF-7EC3-2E43-A35E-6DBE96A264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8398" y="6204210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9" name="Pladsholder til tekst 10">
            <a:extLst>
              <a:ext uri="{FF2B5EF4-FFF2-40B4-BE49-F238E27FC236}">
                <a16:creationId xmlns:a16="http://schemas.microsoft.com/office/drawing/2014/main" id="{2D2E9C79-38E8-6744-97AF-B6329D17BB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2122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20" name="Title Placeholder 6">
            <a:extLst>
              <a:ext uri="{FF2B5EF4-FFF2-40B4-BE49-F238E27FC236}">
                <a16:creationId xmlns:a16="http://schemas.microsoft.com/office/drawing/2014/main" id="{EFA0D47A-B7D6-316E-7126-F7BB367694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332DCE6C-660D-4DC9-7AD1-C0A013AE6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8446404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DF6BF1F6-1033-B949-AC7B-F1E767338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84F0DC34-73AC-4F67-04C9-BF2D784F3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8037895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graf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FD19692-002C-EEF2-D03F-A04E12F721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8952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64A5B19-83FE-CF1A-47B2-51575C5C314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6437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6180578-4C38-CEF0-BE82-C5A56BBC398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88952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F5B53A9-9D24-DCAD-4C2E-16150E99E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6437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5" name="Title Placeholder 6">
            <a:extLst>
              <a:ext uri="{FF2B5EF4-FFF2-40B4-BE49-F238E27FC236}">
                <a16:creationId xmlns:a16="http://schemas.microsoft.com/office/drawing/2014/main" id="{A5784B0B-15DA-E09E-D6F8-E32EE515F7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545226A2-00E9-5C40-EB2B-875573A70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543999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2/3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93E7BDC-7D35-BB45-858F-F6D84CDD2A3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70682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304DCC-E205-FD44-8401-97B4F3272B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3" y="2192595"/>
            <a:ext cx="3359877" cy="392551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0B600FB-7210-0A4A-8F6F-103524D2683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20000" y="2192595"/>
            <a:ext cx="7068275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D984D47B-2B12-FD40-9545-7004191157A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0000" y="6203382"/>
            <a:ext cx="7068275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EF921404-B5E7-C447-A87C-8F0D34B1C1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91B79680-B232-5BDF-EC8E-07E6CFB7A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56900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1074720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466A0D0-49BA-B047-BF1B-A4F1361492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DB00B1B7-9697-24EC-8B78-42D80E3AA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681705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79"/>
            <a:ext cx="5196613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F240547C-8A49-034D-A902-9D05E5F706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6E38CED4-E13C-6473-B4BE-9B9F01628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0921191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526775"/>
            <a:ext cx="5196613" cy="5591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C68DCC35-2BAB-9447-BA24-7549B52AE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F1868182-CB4F-C957-7495-ECC1854217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1228750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98E1777A-47A7-3248-A02A-3404581D5A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C9427D58-80C2-B05C-1012-A7CACB71B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893245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2" y="739893"/>
            <a:ext cx="5195237" cy="5378213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739893"/>
            <a:ext cx="5195236" cy="537821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  <a:p>
            <a:endParaRPr lang="da-DK" dirty="0"/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E0517B9D-FC01-5688-6302-DBF22CCE5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9115174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1B47C338-9A51-4A8D-E7C4-0EEC9F299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967614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0C93DCA1-ABBA-1644-838D-DA89727CB8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8B6340E-BDEC-50F7-ED43-D01A10D4E6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1574616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1838980"/>
            <a:ext cx="2418300" cy="4279126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8" name="Pladsholder til indhold 3">
            <a:extLst>
              <a:ext uri="{FF2B5EF4-FFF2-40B4-BE49-F238E27FC236}">
                <a16:creationId xmlns:a16="http://schemas.microsoft.com/office/drawing/2014/main" id="{F631C19D-1AC3-7A4D-8199-EEF0EEF9D73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98382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0" name="Pladsholder til indhold 5">
            <a:extLst>
              <a:ext uri="{FF2B5EF4-FFF2-40B4-BE49-F238E27FC236}">
                <a16:creationId xmlns:a16="http://schemas.microsoft.com/office/drawing/2014/main" id="{FAB4E77D-E901-8941-87C9-C2A9E5EB546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53700" y="1838980"/>
            <a:ext cx="2418300" cy="427912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3" name="Title Placeholder 6">
            <a:extLst>
              <a:ext uri="{FF2B5EF4-FFF2-40B4-BE49-F238E27FC236}">
                <a16:creationId xmlns:a16="http://schemas.microsoft.com/office/drawing/2014/main" id="{6CF434F2-D7EA-E742-8CFF-313ADEB50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EBD88EFD-7612-6252-4DE9-831553849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6032066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ikon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F91B5162-D6C6-C6A5-3BD3-5C9A5809A56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38830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4C26FAE1-2302-6C86-9425-043DE9302562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836FEE5-025F-12E9-110E-329785172712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F9126C-DBA0-8ECA-C3D2-14831AD627B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3018897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37AFC3A-73A7-13EC-5E2A-6B249C65572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2531" y="1808162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FCE6798-444F-AB28-4C32-595775CC8CCE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C211B709-5171-C475-CF07-78F481FA32B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9" name="Triangle 5">
              <a:extLst>
                <a:ext uri="{FF2B5EF4-FFF2-40B4-BE49-F238E27FC236}">
                  <a16:creationId xmlns:a16="http://schemas.microsoft.com/office/drawing/2014/main" id="{E5F0466B-5DD1-0685-329C-C777682D50C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9872803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1AE36A81-722C-1788-993C-81CB35E2695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23037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A192B2D2-6766-5491-0AB2-434F7FEE8FD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3037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6B881A5A-B339-3603-BC1B-0CC113AED7C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3036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733E2E9-E4E8-795B-929A-CCA4B2AA1A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3036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F25DD4F8-5B63-7590-E118-845BC48F35BB}"/>
              </a:ext>
            </a:extLst>
          </p:cNvPr>
          <p:cNvGrpSpPr/>
          <p:nvPr userDrawn="1"/>
        </p:nvGrpSpPr>
        <p:grpSpPr>
          <a:xfrm rot="10800000">
            <a:off x="539978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F7932904-571D-5E32-BE0F-FEA2C01CCC55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1" name="Triangle 5">
              <a:extLst>
                <a:ext uri="{FF2B5EF4-FFF2-40B4-BE49-F238E27FC236}">
                  <a16:creationId xmlns:a16="http://schemas.microsoft.com/office/drawing/2014/main" id="{9FBC9635-7C06-7D56-4994-DE37DED0EBB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DEB6042C-8E55-A22F-D213-028E45DCB30B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47F8C41F-1849-1491-4358-3F18DDEB9EA3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876780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22379632-96A3-AB2C-25DA-8B799E63F15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F7041AED-86BB-7F6E-5886-0A338F9BFF1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49D0BF1F-F859-A1C8-7147-944DE51792A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72A286F0-25FA-3F6D-4BFD-CCD3943AF55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12704EE7-85B5-A328-E73F-600C2976420A}"/>
              </a:ext>
            </a:extLst>
          </p:cNvPr>
          <p:cNvGrpSpPr/>
          <p:nvPr userDrawn="1"/>
        </p:nvGrpSpPr>
        <p:grpSpPr>
          <a:xfrm rot="10800000">
            <a:off x="539978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44AFCBB3-37D3-99C6-0CB4-90B862510C9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8FDBCF39-D5D1-E456-6338-6DF8861B8723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826A8927-3BA1-07AC-FD77-B66D1BB85B67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1BC77262-DE8C-BC9E-47B2-D4E8BDD562D2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61578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re søjler m.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135360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målsætn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ktangel 31">
            <a:extLst>
              <a:ext uri="{FF2B5EF4-FFF2-40B4-BE49-F238E27FC236}">
                <a16:creationId xmlns:a16="http://schemas.microsoft.com/office/drawing/2014/main" id="{7D03DFE3-FDBD-F8C7-798C-C9D707E36AB7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81012FD5-FAAC-2305-53C0-CEB12FB8CC4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D301D5D5-3DB0-2A82-87D2-E53C926126DA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5" name="Triangle 5">
              <a:extLst>
                <a:ext uri="{FF2B5EF4-FFF2-40B4-BE49-F238E27FC236}">
                  <a16:creationId xmlns:a16="http://schemas.microsoft.com/office/drawing/2014/main" id="{7376380D-1F41-0C12-D50F-99AC9D5CB148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8" name="Title Placeholder 6">
            <a:extLst>
              <a:ext uri="{FF2B5EF4-FFF2-40B4-BE49-F238E27FC236}">
                <a16:creationId xmlns:a16="http://schemas.microsoft.com/office/drawing/2014/main" id="{D6553699-6550-26E9-3F00-2A314876D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en kort titel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C1EB2633-907F-A05F-97E4-17B0F1B6774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 forskellige målsætninger beskrives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D6F71153-7B11-7652-FBEA-5C37255993EC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81" name="Oval 34">
              <a:extLst>
                <a:ext uri="{FF2B5EF4-FFF2-40B4-BE49-F238E27FC236}">
                  <a16:creationId xmlns:a16="http://schemas.microsoft.com/office/drawing/2014/main" id="{5EB6A33B-FF39-56B5-FDF6-26BAE3CCDC2A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2" name="Group 4">
              <a:extLst>
                <a:ext uri="{FF2B5EF4-FFF2-40B4-BE49-F238E27FC236}">
                  <a16:creationId xmlns:a16="http://schemas.microsoft.com/office/drawing/2014/main" id="{C153B4B6-6771-DC5D-008A-267B8BE0C088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83" name="Oval 5">
                <a:extLst>
                  <a:ext uri="{FF2B5EF4-FFF2-40B4-BE49-F238E27FC236}">
                    <a16:creationId xmlns:a16="http://schemas.microsoft.com/office/drawing/2014/main" id="{3ABAC2C2-89D1-9D34-E331-C163521D5B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4" name="Magnetic Disk 6">
                <a:extLst>
                  <a:ext uri="{FF2B5EF4-FFF2-40B4-BE49-F238E27FC236}">
                    <a16:creationId xmlns:a16="http://schemas.microsoft.com/office/drawing/2014/main" id="{A5420D1A-543A-7D66-52D3-0DBCF6B451A5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5" name="Oval 7">
                <a:extLst>
                  <a:ext uri="{FF2B5EF4-FFF2-40B4-BE49-F238E27FC236}">
                    <a16:creationId xmlns:a16="http://schemas.microsoft.com/office/drawing/2014/main" id="{63EED4B4-C5FB-1DB1-2F4A-852F645BD76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6" name="Oval 8">
                <a:extLst>
                  <a:ext uri="{FF2B5EF4-FFF2-40B4-BE49-F238E27FC236}">
                    <a16:creationId xmlns:a16="http://schemas.microsoft.com/office/drawing/2014/main" id="{B904099B-AEB3-5084-B52D-87A061FDAD9E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7" name="Oval 9">
                <a:extLst>
                  <a:ext uri="{FF2B5EF4-FFF2-40B4-BE49-F238E27FC236}">
                    <a16:creationId xmlns:a16="http://schemas.microsoft.com/office/drawing/2014/main" id="{B4A7BD80-2613-099F-8CF7-C42D7E9C13A4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8" name="Oval 10">
                <a:extLst>
                  <a:ext uri="{FF2B5EF4-FFF2-40B4-BE49-F238E27FC236}">
                    <a16:creationId xmlns:a16="http://schemas.microsoft.com/office/drawing/2014/main" id="{E50C0738-C090-E704-C139-5591EDE6962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3" name="Heart 31">
              <a:extLst>
                <a:ext uri="{FF2B5EF4-FFF2-40B4-BE49-F238E27FC236}">
                  <a16:creationId xmlns:a16="http://schemas.microsoft.com/office/drawing/2014/main" id="{9EDCA189-D5D4-C4D9-597A-03EA327C771B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C6050B8D-0640-5D2A-99E4-2EDF73ED7045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20" name="Chevron 12">
              <a:extLst>
                <a:ext uri="{FF2B5EF4-FFF2-40B4-BE49-F238E27FC236}">
                  <a16:creationId xmlns:a16="http://schemas.microsoft.com/office/drawing/2014/main" id="{652BEDD8-D8A0-0DD5-201F-084B4CD700BC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01D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1" name="Group 13">
              <a:extLst>
                <a:ext uri="{FF2B5EF4-FFF2-40B4-BE49-F238E27FC236}">
                  <a16:creationId xmlns:a16="http://schemas.microsoft.com/office/drawing/2014/main" id="{4EA4DB7B-BEFC-5768-E952-9219102FCB57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2" name="Rounded Rectangle 14">
                <a:extLst>
                  <a:ext uri="{FF2B5EF4-FFF2-40B4-BE49-F238E27FC236}">
                    <a16:creationId xmlns:a16="http://schemas.microsoft.com/office/drawing/2014/main" id="{411ECD93-CA84-944A-8AE0-2E350428ABB6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3" name="Rounded Rectangle 15">
                <a:extLst>
                  <a:ext uri="{FF2B5EF4-FFF2-40B4-BE49-F238E27FC236}">
                    <a16:creationId xmlns:a16="http://schemas.microsoft.com/office/drawing/2014/main" id="{EE76B0BA-18D8-0329-021B-094171545CC3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40" name="Pladsholder til slidenummer 1">
            <a:extLst>
              <a:ext uri="{FF2B5EF4-FFF2-40B4-BE49-F238E27FC236}">
                <a16:creationId xmlns:a16="http://schemas.microsoft.com/office/drawing/2014/main" id="{AA3304CB-8819-1F2A-1302-6CE3C4F84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C945FD9D-EF71-4173-08E6-90CCAD720A47}"/>
              </a:ext>
            </a:extLst>
          </p:cNvPr>
          <p:cNvSpPr/>
          <p:nvPr userDrawn="1"/>
        </p:nvSpPr>
        <p:spPr>
          <a:xfrm>
            <a:off x="13052062" y="0"/>
            <a:ext cx="5568447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4" name="Tekstfelt 63">
            <a:extLst>
              <a:ext uri="{FF2B5EF4-FFF2-40B4-BE49-F238E27FC236}">
                <a16:creationId xmlns:a16="http://schemas.microsoft.com/office/drawing/2014/main" id="{2040CC75-BEB6-BC38-2C9B-CF59C8801722}"/>
              </a:ext>
            </a:extLst>
          </p:cNvPr>
          <p:cNvSpPr txBox="1"/>
          <p:nvPr userDrawn="1"/>
        </p:nvSpPr>
        <p:spPr>
          <a:xfrm>
            <a:off x="13274094" y="458836"/>
            <a:ext cx="500528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37623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uppe 88">
            <a:extLst>
              <a:ext uri="{FF2B5EF4-FFF2-40B4-BE49-F238E27FC236}">
                <a16:creationId xmlns:a16="http://schemas.microsoft.com/office/drawing/2014/main" id="{65CF1DE0-8766-F8A0-4D40-747DB82A962A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90" name="Rektangel 89">
              <a:extLst>
                <a:ext uri="{FF2B5EF4-FFF2-40B4-BE49-F238E27FC236}">
                  <a16:creationId xmlns:a16="http://schemas.microsoft.com/office/drawing/2014/main" id="{416BF301-11B9-CD46-9C83-3F63E543E4BC}"/>
                </a:ext>
              </a:extLst>
            </p:cNvPr>
            <p:cNvSpPr/>
            <p:nvPr userDrawn="1"/>
          </p:nvSpPr>
          <p:spPr>
            <a:xfrm>
              <a:off x="0" y="3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1" name="Rektangel 90">
              <a:extLst>
                <a:ext uri="{FF2B5EF4-FFF2-40B4-BE49-F238E27FC236}">
                  <a16:creationId xmlns:a16="http://schemas.microsoft.com/office/drawing/2014/main" id="{EF366DC4-DD29-2753-5605-E58A8F62AF0F}"/>
                </a:ext>
              </a:extLst>
            </p:cNvPr>
            <p:cNvSpPr/>
            <p:nvPr userDrawn="1"/>
          </p:nvSpPr>
          <p:spPr>
            <a:xfrm>
              <a:off x="7919692" y="-786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2029947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ktangel 102">
            <a:extLst>
              <a:ext uri="{FF2B5EF4-FFF2-40B4-BE49-F238E27FC236}">
                <a16:creationId xmlns:a16="http://schemas.microsoft.com/office/drawing/2014/main" id="{94CB0C06-AB20-5F3B-62FC-00DFFDD3395E}"/>
              </a:ext>
            </a:extLst>
          </p:cNvPr>
          <p:cNvSpPr/>
          <p:nvPr userDrawn="1"/>
        </p:nvSpPr>
        <p:spPr>
          <a:xfrm>
            <a:off x="4058739" y="1577"/>
            <a:ext cx="4059445" cy="6856423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4081639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D40AFC8-6C6B-2843-1FDF-5807244A7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63575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5E761E8-0A97-9537-ECC2-4F035FD46E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40" name="Title Placeholder 6">
            <a:extLst>
              <a:ext uri="{FF2B5EF4-FFF2-40B4-BE49-F238E27FC236}">
                <a16:creationId xmlns:a16="http://schemas.microsoft.com/office/drawing/2014/main" id="{FD44E642-7BEB-6111-1634-60B9AC42B2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813410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4" name="Pladsholder til slidenummer 1">
            <a:extLst>
              <a:ext uri="{FF2B5EF4-FFF2-40B4-BE49-F238E27FC236}">
                <a16:creationId xmlns:a16="http://schemas.microsoft.com/office/drawing/2014/main" id="{0AC964D2-4D5C-73C7-E699-0B5DC9B4A6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BC45030-75CD-6869-0A86-4B2E49A90332}"/>
              </a:ext>
            </a:extLst>
          </p:cNvPr>
          <p:cNvSpPr/>
          <p:nvPr userDrawn="1"/>
        </p:nvSpPr>
        <p:spPr>
          <a:xfrm>
            <a:off x="13052062" y="0"/>
            <a:ext cx="578009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30B337A1-D9A7-A12B-2CCC-B5C7599F2A32}"/>
              </a:ext>
            </a:extLst>
          </p:cNvPr>
          <p:cNvSpPr txBox="1"/>
          <p:nvPr userDrawn="1"/>
        </p:nvSpPr>
        <p:spPr>
          <a:xfrm>
            <a:off x="13274094" y="458836"/>
            <a:ext cx="3946746" cy="869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Dette er et milepælsslide.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Her kan du selv vælge antal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af milepæle og placering.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For at ændre placering skal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du klikke på milepælen på vejen. Derefter kan du trække mile-pælen hen til den ønskede destination.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 Det anbefales at skrive tekstbokse ud for hver milepæl.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692468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marksko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3AFABC73-38C1-EF89-E33A-3F11FCF6641F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95B43FCC-19C8-A2A9-98F9-EEF4E69FF1AA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D47A6B30-5545-BEAA-0F22-8188E55B1690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" name="Triangle 5">
              <a:extLst>
                <a:ext uri="{FF2B5EF4-FFF2-40B4-BE49-F238E27FC236}">
                  <a16:creationId xmlns:a16="http://schemas.microsoft.com/office/drawing/2014/main" id="{77F9C224-B9E8-9CB3-48C7-999A5F857E19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F426E56-191A-4437-6BDC-E4ACD7117C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D561F68A-8FC1-8806-B250-CE1C1025F6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</a:t>
            </a:r>
          </a:p>
        </p:txBody>
      </p:sp>
      <p:pic>
        <p:nvPicPr>
          <p:cNvPr id="8" name="Billede 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8D5B5BA8-63B6-99ED-6B45-F643806687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9" name="Pladsholder til tekst 12">
            <a:extLst>
              <a:ext uri="{FF2B5EF4-FFF2-40B4-BE49-F238E27FC236}">
                <a16:creationId xmlns:a16="http://schemas.microsoft.com/office/drawing/2014/main" id="{E3E2AAFB-0005-5935-F3F4-D86AE2A9C3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BD55193A-0590-F933-4C7D-3C2E345DE8D0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2AFAE9AD-9236-6D20-8442-2E91B491053B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F70B1CB8-2994-5223-C624-16375FBF9C64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13" name="Teardrop 175">
                <a:extLst>
                  <a:ext uri="{FF2B5EF4-FFF2-40B4-BE49-F238E27FC236}">
                    <a16:creationId xmlns:a16="http://schemas.microsoft.com/office/drawing/2014/main" id="{0A055B6E-1144-2FA9-9D21-7680B0D9DE1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Oval 183">
                <a:extLst>
                  <a:ext uri="{FF2B5EF4-FFF2-40B4-BE49-F238E27FC236}">
                    <a16:creationId xmlns:a16="http://schemas.microsoft.com/office/drawing/2014/main" id="{38554BD0-2BD6-C9B8-02D9-87163D8B89F6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sp>
        <p:nvSpPr>
          <p:cNvPr id="18" name="Pladsholder til slidenummer 1">
            <a:extLst>
              <a:ext uri="{FF2B5EF4-FFF2-40B4-BE49-F238E27FC236}">
                <a16:creationId xmlns:a16="http://schemas.microsoft.com/office/drawing/2014/main" id="{0000F9F3-1DEB-BAA7-DE6A-28464F560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D34F64C8-6A52-1B5E-C72D-8CCABB1B130A}"/>
              </a:ext>
            </a:extLst>
          </p:cNvPr>
          <p:cNvSpPr/>
          <p:nvPr userDrawn="1"/>
        </p:nvSpPr>
        <p:spPr>
          <a:xfrm>
            <a:off x="13052062" y="0"/>
            <a:ext cx="4390811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9C8DBD10-1C30-085D-13DD-2EB9836D0A8C}"/>
              </a:ext>
            </a:extLst>
          </p:cNvPr>
          <p:cNvSpPr txBox="1"/>
          <p:nvPr userDrawn="1"/>
        </p:nvSpPr>
        <p:spPr>
          <a:xfrm>
            <a:off x="13274094" y="458836"/>
            <a:ext cx="394674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På dette slide kan du selv vælge placering af de røde ikoner. </a:t>
            </a: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Dette gøres ved at klikke på et af nedenstående ikoner. Derefter kan du trække ikonet hen på kortet.</a:t>
            </a: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OBS: Husk at skrive, hvad de røde ikoner står for i boksen i højre hjørne.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972038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Afrundet rektangel 53">
            <a:extLst>
              <a:ext uri="{FF2B5EF4-FFF2-40B4-BE49-F238E27FC236}">
                <a16:creationId xmlns:a16="http://schemas.microsoft.com/office/drawing/2014/main" id="{0B6C375C-32B8-F1B4-783A-609923A3C081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5" name="Afrundet rektangel 54">
            <a:extLst>
              <a:ext uri="{FF2B5EF4-FFF2-40B4-BE49-F238E27FC236}">
                <a16:creationId xmlns:a16="http://schemas.microsoft.com/office/drawing/2014/main" id="{10732C96-3395-3B09-AC24-2DE35BC85A64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6" name="Afrundet rektangel 55">
            <a:extLst>
              <a:ext uri="{FF2B5EF4-FFF2-40B4-BE49-F238E27FC236}">
                <a16:creationId xmlns:a16="http://schemas.microsoft.com/office/drawing/2014/main" id="{DD18803E-D0BB-4C01-82AE-0E893E9C5FD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/>
          </a:p>
        </p:txBody>
      </p:sp>
      <p:sp>
        <p:nvSpPr>
          <p:cNvPr id="57" name="Afrundet rektangel 56">
            <a:extLst>
              <a:ext uri="{FF2B5EF4-FFF2-40B4-BE49-F238E27FC236}">
                <a16:creationId xmlns:a16="http://schemas.microsoft.com/office/drawing/2014/main" id="{F68F428E-2EA5-325A-D31A-0EBC2106FF7B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58" name="Afrundet rektangel 57">
            <a:extLst>
              <a:ext uri="{FF2B5EF4-FFF2-40B4-BE49-F238E27FC236}">
                <a16:creationId xmlns:a16="http://schemas.microsoft.com/office/drawing/2014/main" id="{040C1C49-2E54-C3FB-F329-9447E40CEABE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9" name="Afrundet rektangel 58">
            <a:extLst>
              <a:ext uri="{FF2B5EF4-FFF2-40B4-BE49-F238E27FC236}">
                <a16:creationId xmlns:a16="http://schemas.microsoft.com/office/drawing/2014/main" id="{40D4B370-BEEE-00AE-17C3-A670AE08296C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0" name="Afrundet rektangel 59">
            <a:extLst>
              <a:ext uri="{FF2B5EF4-FFF2-40B4-BE49-F238E27FC236}">
                <a16:creationId xmlns:a16="http://schemas.microsoft.com/office/drawing/2014/main" id="{E73557F9-862E-B582-D3B8-DD319C18ECB5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1" name="Afrundet rektangel 60">
            <a:extLst>
              <a:ext uri="{FF2B5EF4-FFF2-40B4-BE49-F238E27FC236}">
                <a16:creationId xmlns:a16="http://schemas.microsoft.com/office/drawing/2014/main" id="{A7505502-1D08-0432-9DC3-825C2C0C068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2" name="Afrundet rektangel 61">
            <a:extLst>
              <a:ext uri="{FF2B5EF4-FFF2-40B4-BE49-F238E27FC236}">
                <a16:creationId xmlns:a16="http://schemas.microsoft.com/office/drawing/2014/main" id="{7ADBDC99-C966-58AF-7781-C31607E96D12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3" name="Afrundet rektangel 62">
            <a:extLst>
              <a:ext uri="{FF2B5EF4-FFF2-40B4-BE49-F238E27FC236}">
                <a16:creationId xmlns:a16="http://schemas.microsoft.com/office/drawing/2014/main" id="{496D62C2-2BCB-3C87-F3B7-7254E85C9653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4" name="Afrundet rektangel 63">
            <a:extLst>
              <a:ext uri="{FF2B5EF4-FFF2-40B4-BE49-F238E27FC236}">
                <a16:creationId xmlns:a16="http://schemas.microsoft.com/office/drawing/2014/main" id="{22471251-70EE-F116-A804-6F0FB19D26A3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5" name="Afrundet rektangel 64">
            <a:extLst>
              <a:ext uri="{FF2B5EF4-FFF2-40B4-BE49-F238E27FC236}">
                <a16:creationId xmlns:a16="http://schemas.microsoft.com/office/drawing/2014/main" id="{AE9BFC62-70CC-0193-8AAA-FD582A3BE2F3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66" name="Pladsholder til tekst 28">
            <a:extLst>
              <a:ext uri="{FF2B5EF4-FFF2-40B4-BE49-F238E27FC236}">
                <a16:creationId xmlns:a16="http://schemas.microsoft.com/office/drawing/2014/main" id="{0494F8EB-1E42-66F4-5E70-80C99A2B6B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7" name="Pladsholder til tekst 28">
            <a:extLst>
              <a:ext uri="{FF2B5EF4-FFF2-40B4-BE49-F238E27FC236}">
                <a16:creationId xmlns:a16="http://schemas.microsoft.com/office/drawing/2014/main" id="{9C26E8EC-9C33-71DB-5DCE-D5949D3EFE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8" name="Pladsholder til tekst 28">
            <a:extLst>
              <a:ext uri="{FF2B5EF4-FFF2-40B4-BE49-F238E27FC236}">
                <a16:creationId xmlns:a16="http://schemas.microsoft.com/office/drawing/2014/main" id="{FDD98564-2301-DE39-65D6-36BAF2378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9" name="Pladsholder til tekst 28">
            <a:extLst>
              <a:ext uri="{FF2B5EF4-FFF2-40B4-BE49-F238E27FC236}">
                <a16:creationId xmlns:a16="http://schemas.microsoft.com/office/drawing/2014/main" id="{E2E7BF32-7692-0E82-1C5B-66EF47D37F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0" name="Pladsholder til tekst 28">
            <a:extLst>
              <a:ext uri="{FF2B5EF4-FFF2-40B4-BE49-F238E27FC236}">
                <a16:creationId xmlns:a16="http://schemas.microsoft.com/office/drawing/2014/main" id="{F319BAA8-8C8B-27AB-0CBB-43564C829E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1" name="Pladsholder til tekst 28">
            <a:extLst>
              <a:ext uri="{FF2B5EF4-FFF2-40B4-BE49-F238E27FC236}">
                <a16:creationId xmlns:a16="http://schemas.microsoft.com/office/drawing/2014/main" id="{813FF360-6ADC-51E6-7525-6C58D9C1CA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2" name="Pladsholder til tekst 28">
            <a:extLst>
              <a:ext uri="{FF2B5EF4-FFF2-40B4-BE49-F238E27FC236}">
                <a16:creationId xmlns:a16="http://schemas.microsoft.com/office/drawing/2014/main" id="{CB72E081-54ED-877E-1A03-FB7AA23547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3" name="Pladsholder til tekst 28">
            <a:extLst>
              <a:ext uri="{FF2B5EF4-FFF2-40B4-BE49-F238E27FC236}">
                <a16:creationId xmlns:a16="http://schemas.microsoft.com/office/drawing/2014/main" id="{82AB2294-AF38-073B-6C5A-668CA6958B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4" name="Pladsholder til tekst 28">
            <a:extLst>
              <a:ext uri="{FF2B5EF4-FFF2-40B4-BE49-F238E27FC236}">
                <a16:creationId xmlns:a16="http://schemas.microsoft.com/office/drawing/2014/main" id="{250318D9-DE26-CEAC-B499-34059C06A1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5" name="Pladsholder til tekst 28">
            <a:extLst>
              <a:ext uri="{FF2B5EF4-FFF2-40B4-BE49-F238E27FC236}">
                <a16:creationId xmlns:a16="http://schemas.microsoft.com/office/drawing/2014/main" id="{62447DB0-05DE-3AED-2AEE-A6A0D6711C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6" name="Pladsholder til tekst 28">
            <a:extLst>
              <a:ext uri="{FF2B5EF4-FFF2-40B4-BE49-F238E27FC236}">
                <a16:creationId xmlns:a16="http://schemas.microsoft.com/office/drawing/2014/main" id="{445584E5-7B7B-59FF-5711-250AB536B1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7" name="Pladsholder til tekst 28">
            <a:extLst>
              <a:ext uri="{FF2B5EF4-FFF2-40B4-BE49-F238E27FC236}">
                <a16:creationId xmlns:a16="http://schemas.microsoft.com/office/drawing/2014/main" id="{30A124AC-1DA7-5779-7305-A850347745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8" name="Pladsholder til slidenummer 1">
            <a:extLst>
              <a:ext uri="{FF2B5EF4-FFF2-40B4-BE49-F238E27FC236}">
                <a16:creationId xmlns:a16="http://schemas.microsoft.com/office/drawing/2014/main" id="{161EFCF9-9203-EBAC-284D-D35009CB9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9" name="Title Placeholder 6">
            <a:extLst>
              <a:ext uri="{FF2B5EF4-FFF2-40B4-BE49-F238E27FC236}">
                <a16:creationId xmlns:a16="http://schemas.microsoft.com/office/drawing/2014/main" id="{0F536982-38E5-8535-9AF4-8C979D491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500434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på tidslinjen</a:t>
            </a:r>
          </a:p>
        </p:txBody>
      </p:sp>
      <p:sp>
        <p:nvSpPr>
          <p:cNvPr id="80" name="Pladsholder til tekst 2">
            <a:extLst>
              <a:ext uri="{FF2B5EF4-FFF2-40B4-BE49-F238E27FC236}">
                <a16:creationId xmlns:a16="http://schemas.microsoft.com/office/drawing/2014/main" id="{6791F170-00E6-40B1-E635-2C9589DE5D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1" name="Pladsholder til tekst 2">
            <a:extLst>
              <a:ext uri="{FF2B5EF4-FFF2-40B4-BE49-F238E27FC236}">
                <a16:creationId xmlns:a16="http://schemas.microsoft.com/office/drawing/2014/main" id="{D628DB32-7600-D652-A89D-2BB5E73280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2" name="Pladsholder til tekst 2">
            <a:extLst>
              <a:ext uri="{FF2B5EF4-FFF2-40B4-BE49-F238E27FC236}">
                <a16:creationId xmlns:a16="http://schemas.microsoft.com/office/drawing/2014/main" id="{DB7A6A04-EE28-C240-EF96-523A0A5E565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3" name="Pladsholder til tekst 2">
            <a:extLst>
              <a:ext uri="{FF2B5EF4-FFF2-40B4-BE49-F238E27FC236}">
                <a16:creationId xmlns:a16="http://schemas.microsoft.com/office/drawing/2014/main" id="{FA6B7061-65A5-2F55-F560-519212ABF1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2" name="Højre klammeparentes 31">
            <a:extLst>
              <a:ext uri="{FF2B5EF4-FFF2-40B4-BE49-F238E27FC236}">
                <a16:creationId xmlns:a16="http://schemas.microsoft.com/office/drawing/2014/main" id="{1AAA1887-76C7-AD9B-F642-505D1E85DBAF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3" name="Højre klammeparentes 32">
            <a:extLst>
              <a:ext uri="{FF2B5EF4-FFF2-40B4-BE49-F238E27FC236}">
                <a16:creationId xmlns:a16="http://schemas.microsoft.com/office/drawing/2014/main" id="{C8570F63-9394-9454-AE48-3B1FF344306E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4" name="Højre klammeparentes 33">
            <a:extLst>
              <a:ext uri="{FF2B5EF4-FFF2-40B4-BE49-F238E27FC236}">
                <a16:creationId xmlns:a16="http://schemas.microsoft.com/office/drawing/2014/main" id="{C1D651CE-E7FF-0168-914A-358704389636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Højre klammeparentes 34">
            <a:extLst>
              <a:ext uri="{FF2B5EF4-FFF2-40B4-BE49-F238E27FC236}">
                <a16:creationId xmlns:a16="http://schemas.microsoft.com/office/drawing/2014/main" id="{7818DAAC-8818-B696-77CB-783D7F20DE93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016369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13CA3C7C-52F1-BB4D-A991-67F3D1957C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FD1F05B9-E76C-3B1C-9590-5D615DEDB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789329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40B167-E24C-9D4A-AE16-2C8EF88BB4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557B9E1-6E8D-DD47-9636-3336B0E35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57A0ED6C-A7A5-46EE-07F6-7F60A320C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095433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87406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logo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B2D9D51B-9C2B-0C64-4EB8-7EDAFF17C5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4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398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0812998-3762-D434-2194-C85C23CA6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6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456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logo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A5AF6D8-613D-62BC-39CD-8E5D7C4B79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5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5123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krone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536B99A-AB3C-5A00-B520-92EDF51E4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3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7780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C12C1B1-2B2E-CAFB-6B6E-9221BCCDE09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AAB2BFC-91D3-E9C7-C572-6A7CFEABE8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2706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D8CACBF-FC0D-E93A-211A-0E92957EFC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759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krone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D27945D-30BE-D8B2-9A5C-60FE28FDAF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5405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 TIL POWERPOINT">
    <p:bg>
      <p:bgPr>
        <a:solidFill>
          <a:schemeClr val="bg1">
            <a:alpha val="6254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ktangel 29">
            <a:extLst>
              <a:ext uri="{FF2B5EF4-FFF2-40B4-BE49-F238E27FC236}">
                <a16:creationId xmlns:a16="http://schemas.microsoft.com/office/drawing/2014/main" id="{8CBA2985-8DAF-69AB-5591-6A5CA4C4E6F6}"/>
              </a:ext>
            </a:extLst>
          </p:cNvPr>
          <p:cNvSpPr/>
          <p:nvPr userDrawn="1"/>
        </p:nvSpPr>
        <p:spPr>
          <a:xfrm>
            <a:off x="186647" y="171450"/>
            <a:ext cx="11818706" cy="65150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1C581DE6-9EE2-30F9-B60A-DAE6C3B0A9CA}"/>
              </a:ext>
            </a:extLst>
          </p:cNvPr>
          <p:cNvSpPr txBox="1"/>
          <p:nvPr userDrawn="1"/>
        </p:nvSpPr>
        <p:spPr>
          <a:xfrm>
            <a:off x="609601" y="533022"/>
            <a:ext cx="36682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b="1" i="0" dirty="0">
                <a:solidFill>
                  <a:srgbClr val="001F33"/>
                </a:solidFill>
                <a:latin typeface="Poppins ExtraBold" pitchFamily="2" charset="77"/>
                <a:cs typeface="Poppins ExtraBold" pitchFamily="2" charset="77"/>
              </a:rPr>
              <a:t>Førstehjælp til PowerPoint</a:t>
            </a:r>
            <a:endParaRPr lang="da-DK" sz="2000" b="0" i="0" dirty="0">
              <a:solidFill>
                <a:srgbClr val="001F3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4B01FB16-3253-5F97-30FA-0318F1E998C1}"/>
              </a:ext>
            </a:extLst>
          </p:cNvPr>
          <p:cNvSpPr/>
          <p:nvPr userDrawn="1"/>
        </p:nvSpPr>
        <p:spPr>
          <a:xfrm>
            <a:off x="1696013" y="558621"/>
            <a:ext cx="119296" cy="1071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AFBF9"/>
              </a:solidFill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74FD0AB-ED2B-B478-FE44-EC61033D5601}"/>
              </a:ext>
            </a:extLst>
          </p:cNvPr>
          <p:cNvGrpSpPr/>
          <p:nvPr userDrawn="1"/>
        </p:nvGrpSpPr>
        <p:grpSpPr>
          <a:xfrm>
            <a:off x="3758568" y="555795"/>
            <a:ext cx="163021" cy="107115"/>
            <a:chOff x="6066419" y="438144"/>
            <a:chExt cx="250583" cy="164649"/>
          </a:xfrm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1F834844-5CA8-9C44-8E23-908FE45CA46D}"/>
                </a:ext>
              </a:extLst>
            </p:cNvPr>
            <p:cNvSpPr/>
            <p:nvPr userDrawn="1"/>
          </p:nvSpPr>
          <p:spPr>
            <a:xfrm>
              <a:off x="6066419" y="438144"/>
              <a:ext cx="250583" cy="16464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D5E9518F-8252-0B0C-EEFB-FAF4C8935B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115973" y="462716"/>
              <a:ext cx="151477" cy="120404"/>
            </a:xfrm>
            <a:prstGeom prst="rect">
              <a:avLst/>
            </a:prstGeom>
          </p:spPr>
        </p:pic>
      </p:grp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F1548C84-4F6E-940E-A9C0-D6593A6D3173}"/>
              </a:ext>
            </a:extLst>
          </p:cNvPr>
          <p:cNvGrpSpPr/>
          <p:nvPr userDrawn="1"/>
        </p:nvGrpSpPr>
        <p:grpSpPr>
          <a:xfrm>
            <a:off x="798356" y="1297941"/>
            <a:ext cx="10601975" cy="4860275"/>
            <a:chOff x="839176" y="1269188"/>
            <a:chExt cx="10601975" cy="4860275"/>
          </a:xfrm>
        </p:grpSpPr>
        <p:sp>
          <p:nvSpPr>
            <p:cNvPr id="37" name="Tekstfelt 36">
              <a:extLst>
                <a:ext uri="{FF2B5EF4-FFF2-40B4-BE49-F238E27FC236}">
                  <a16:creationId xmlns:a16="http://schemas.microsoft.com/office/drawing/2014/main" id="{DBDF2F24-040F-3CE7-AA2D-B10EEB6F7A22}"/>
                </a:ext>
              </a:extLst>
            </p:cNvPr>
            <p:cNvSpPr txBox="1"/>
            <p:nvPr userDrawn="1"/>
          </p:nvSpPr>
          <p:spPr>
            <a:xfrm>
              <a:off x="8353909" y="1269188"/>
              <a:ext cx="3087242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COPY/PASTE AF GAMLE SLIDES</a:t>
              </a:r>
              <a:endParaRPr lang="da-DK" sz="900" b="1" i="0" dirty="0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Best practice: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Opret et slide i din nye præsentation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og kopier ét indholdselement ad gangen (fx kopier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 tekst fra én tekstboks).</a:t>
              </a: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Eller kopier et helt slide over i din nye præsentation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og vælg derefter et passende layout.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Husk at slette de gamle, forkerte layouts (gå i Vis &gt; Slidemaster og slet dem).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8" name="Tekstfelt 37">
              <a:extLst>
                <a:ext uri="{FF2B5EF4-FFF2-40B4-BE49-F238E27FC236}">
                  <a16:creationId xmlns:a16="http://schemas.microsoft.com/office/drawing/2014/main" id="{DA3D6D3E-FDA6-654A-39AD-0399830A3116}"/>
                </a:ext>
              </a:extLst>
            </p:cNvPr>
            <p:cNvSpPr txBox="1"/>
            <p:nvPr userDrawn="1"/>
          </p:nvSpPr>
          <p:spPr>
            <a:xfrm>
              <a:off x="8353908" y="2964817"/>
              <a:ext cx="2952583" cy="2400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BRUG FOR ANDRE SLIDES?</a:t>
              </a:r>
              <a:br>
                <a:rPr lang="da-DK" sz="9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Find inspiration til dit oplæg ved at bruge typeslides.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 samlingen kan du finde proces- og tidslinjeslides, geografiske slides samt slides til visning af forskellige nøgletal mv. Du kan finde typeslides ved at klikke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Typeslides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Det anbefales at kopiere hele slides ind i din egen præsentation. Dette gøres ved at markere det ønskede slide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CTRL+C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at kopiere. Gå derefter ind i din præsentation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CTRL+V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</a:t>
              </a:r>
              <a:b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indsætte.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9" name="Tekstfelt 38">
              <a:extLst>
                <a:ext uri="{FF2B5EF4-FFF2-40B4-BE49-F238E27FC236}">
                  <a16:creationId xmlns:a16="http://schemas.microsoft.com/office/drawing/2014/main" id="{DF1A107D-ACC7-1251-18A4-DECD88B91959}"/>
                </a:ext>
              </a:extLst>
            </p:cNvPr>
            <p:cNvSpPr txBox="1"/>
            <p:nvPr userDrawn="1"/>
          </p:nvSpPr>
          <p:spPr>
            <a:xfrm>
              <a:off x="5001030" y="4759857"/>
              <a:ext cx="2689006" cy="1246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HJÆLPELINJER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mere professionelt og ensartet udtryk. 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fanen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sæt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hak ved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Hjælpelinjer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Tryk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 + F9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hurtig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visning af hjælpelinjer.</a:t>
              </a:r>
            </a:p>
          </p:txBody>
        </p:sp>
        <p:sp>
          <p:nvSpPr>
            <p:cNvPr id="40" name="Tekstfelt 39">
              <a:extLst>
                <a:ext uri="{FF2B5EF4-FFF2-40B4-BE49-F238E27FC236}">
                  <a16:creationId xmlns:a16="http://schemas.microsoft.com/office/drawing/2014/main" id="{31DCD957-7A51-A666-C4A1-5E2B4AEBFBE3}"/>
                </a:ext>
              </a:extLst>
            </p:cNvPr>
            <p:cNvSpPr txBox="1"/>
            <p:nvPr userDrawn="1"/>
          </p:nvSpPr>
          <p:spPr>
            <a:xfrm>
              <a:off x="5040248" y="1269188"/>
              <a:ext cx="2772972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BILLEDER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dette ikon i dine slides, vælg billede og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Indsæt.</a:t>
              </a:r>
              <a:endParaRPr lang="en-GB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Departementets officielle fotos til dine slides findes ved at klikke 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Billeder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1" name="Tekstfelt 40">
              <a:extLst>
                <a:ext uri="{FF2B5EF4-FFF2-40B4-BE49-F238E27FC236}">
                  <a16:creationId xmlns:a16="http://schemas.microsoft.com/office/drawing/2014/main" id="{4EF8BE95-0D21-D52D-C915-6B99C96FA3FE}"/>
                </a:ext>
              </a:extLst>
            </p:cNvPr>
            <p:cNvSpPr txBox="1"/>
            <p:nvPr userDrawn="1"/>
          </p:nvSpPr>
          <p:spPr>
            <a:xfrm>
              <a:off x="5040248" y="2964817"/>
              <a:ext cx="2689006" cy="16004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BESKÆR BILLEDER / IKONER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sz="800" b="0" i="0" noProof="1">
                  <a:solidFill>
                    <a:srgbClr val="000C2C"/>
                  </a:solidFill>
                  <a:latin typeface="Poppins Light" pitchFamily="2" charset="77"/>
                  <a:cs typeface="Poppins Light" pitchFamily="2" charset="77"/>
                </a:rPr>
                <a:t>Klik på billedet, klik på Fanen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Hjem / 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Tip: 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Placer bagest.</a:t>
              </a:r>
              <a:endParaRPr lang="en-GB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2" name="Tekstfelt 41">
              <a:extLst>
                <a:ext uri="{FF2B5EF4-FFF2-40B4-BE49-F238E27FC236}">
                  <a16:creationId xmlns:a16="http://schemas.microsoft.com/office/drawing/2014/main" id="{F16F738E-F9F3-6837-12D6-727CCE0B8C89}"/>
                </a:ext>
              </a:extLst>
            </p:cNvPr>
            <p:cNvSpPr txBox="1"/>
            <p:nvPr userDrawn="1"/>
          </p:nvSpPr>
          <p:spPr>
            <a:xfrm>
              <a:off x="1423126" y="2964817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SKRIFTTYPER</a:t>
              </a:r>
              <a:br>
                <a:rPr lang="da-DK" sz="800" b="1" i="0" dirty="0">
                  <a:solidFill>
                    <a:srgbClr val="D35C5E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typografien </a:t>
              </a:r>
              <a:r>
                <a:rPr lang="da-DK" altLang="da-DK" sz="800" b="1" i="0" u="sng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Poppins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i dine slides. 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gå frem i tekst-niveauer.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ENTER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derefter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skifte fra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et niveau til det næste. For at gå tilbage i tekstniveauer, 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SHIFT+TAB.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orøg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Formindsk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listeniveau bruges.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AAD054BF-80C4-E5D0-E6D5-D24D7B89D301}"/>
                </a:ext>
              </a:extLst>
            </p:cNvPr>
            <p:cNvSpPr txBox="1"/>
            <p:nvPr userDrawn="1"/>
          </p:nvSpPr>
          <p:spPr>
            <a:xfrm>
              <a:off x="1423126" y="1269188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 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VARIÈR MELLEM DINE SLIDES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menupunktet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Nyt Slide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 Hjem for at indsætte et nyt standardslide.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pilen</a:t>
              </a: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ved siden af Layout for 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ændre slidets layout.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Nulstil for at nulstille slidelayoutet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 oprindelige design. 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7CDC7F0B-9D01-DF37-7435-1DDF4747CA31}"/>
                </a:ext>
              </a:extLst>
            </p:cNvPr>
            <p:cNvSpPr txBox="1"/>
            <p:nvPr userDrawn="1"/>
          </p:nvSpPr>
          <p:spPr>
            <a:xfrm>
              <a:off x="1423126" y="475985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SIDETAL ELLER DATO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Tilpas sidehoved- og fod som det sidste i din præsentation, så ændringerne går igennem på alle slides.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Sidehoved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Sidefod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Indsæt (indtast evt. tekst i sidefod).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 på alle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eller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, hvis det kun skal være på et enkelt slide.</a:t>
              </a: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792CCE3B-09F0-9707-E4ED-A13722D8607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3031"/>
            <a:stretch/>
          </p:blipFill>
          <p:spPr>
            <a:xfrm>
              <a:off x="839176" y="2471248"/>
              <a:ext cx="536739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Picture 19">
              <a:extLst>
                <a:ext uri="{FF2B5EF4-FFF2-40B4-BE49-F238E27FC236}">
                  <a16:creationId xmlns:a16="http://schemas.microsoft.com/office/drawing/2014/main" id="{C8599F4F-5D19-4A40-64EF-F0ECD9B16C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t="4921"/>
            <a:stretch/>
          </p:blipFill>
          <p:spPr>
            <a:xfrm>
              <a:off x="845645" y="2040171"/>
              <a:ext cx="528461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A7CE51F8-41B1-DC83-96DB-D53C2C757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115122" y="1591062"/>
              <a:ext cx="258984" cy="271721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8" name="Billede 47">
              <a:extLst>
                <a:ext uri="{FF2B5EF4-FFF2-40B4-BE49-F238E27FC236}">
                  <a16:creationId xmlns:a16="http://schemas.microsoft.com/office/drawing/2014/main" id="{DCC4A9E0-5411-0F65-46F9-1E1652B8EE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/>
            <a:srcRect l="6949" r="7519" b="12060"/>
            <a:stretch/>
          </p:blipFill>
          <p:spPr>
            <a:xfrm>
              <a:off x="888365" y="4163628"/>
              <a:ext cx="485741" cy="202662"/>
            </a:xfrm>
            <a:prstGeom prst="rect">
              <a:avLst/>
            </a:prstGeom>
            <a:ln w="3175"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9" name="Billede 48">
              <a:extLst>
                <a:ext uri="{FF2B5EF4-FFF2-40B4-BE49-F238E27FC236}">
                  <a16:creationId xmlns:a16="http://schemas.microsoft.com/office/drawing/2014/main" id="{87AC3BEF-B2E3-24C3-FC31-177702FBB3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063083" y="5081377"/>
              <a:ext cx="311024" cy="340645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0" name="Billede 49">
              <a:extLst>
                <a:ext uri="{FF2B5EF4-FFF2-40B4-BE49-F238E27FC236}">
                  <a16:creationId xmlns:a16="http://schemas.microsoft.com/office/drawing/2014/main" id="{281182C5-E141-3429-D9F8-AB64474DEC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706414" y="328783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1" name="7 Skalér billede">
              <a:extLst>
                <a:ext uri="{FF2B5EF4-FFF2-40B4-BE49-F238E27FC236}">
                  <a16:creationId xmlns:a16="http://schemas.microsoft.com/office/drawing/2014/main" id="{0B18E232-18CD-F752-420F-A9D6D7816B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691650" y="362401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Picture 33">
              <a:extLst>
                <a:ext uri="{FF2B5EF4-FFF2-40B4-BE49-F238E27FC236}">
                  <a16:creationId xmlns:a16="http://schemas.microsoft.com/office/drawing/2014/main" id="{38BCAA21-5A86-3E4D-8AB8-E5A3970678E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/>
            <a:srcRect l="3901" t="45142" r="62601" b="9046"/>
            <a:stretch/>
          </p:blipFill>
          <p:spPr>
            <a:xfrm>
              <a:off x="4719239" y="1591062"/>
              <a:ext cx="264391" cy="249283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3" name="Billede 52">
              <a:extLst>
                <a:ext uri="{FF2B5EF4-FFF2-40B4-BE49-F238E27FC236}">
                  <a16:creationId xmlns:a16="http://schemas.microsoft.com/office/drawing/2014/main" id="{FA431572-9058-3D6A-39AF-608B56528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6675240" y="5470532"/>
              <a:ext cx="611759" cy="442162"/>
            </a:xfrm>
            <a:prstGeom prst="rect">
              <a:avLst/>
            </a:prstGeom>
          </p:spPr>
        </p:pic>
        <p:sp>
          <p:nvSpPr>
            <p:cNvPr id="54" name="Højre klammeparentes 53">
              <a:extLst>
                <a:ext uri="{FF2B5EF4-FFF2-40B4-BE49-F238E27FC236}">
                  <a16:creationId xmlns:a16="http://schemas.microsoft.com/office/drawing/2014/main" id="{B36092BD-B278-4770-7AFB-B7DC51A9784E}"/>
                </a:ext>
              </a:extLst>
            </p:cNvPr>
            <p:cNvSpPr/>
            <p:nvPr userDrawn="1"/>
          </p:nvSpPr>
          <p:spPr>
            <a:xfrm>
              <a:off x="6570605" y="538310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55" name="Gruppe 54">
            <a:extLst>
              <a:ext uri="{FF2B5EF4-FFF2-40B4-BE49-F238E27FC236}">
                <a16:creationId xmlns:a16="http://schemas.microsoft.com/office/drawing/2014/main" id="{B5E94853-8F6C-F073-B0B7-8DDF19102577}"/>
              </a:ext>
            </a:extLst>
          </p:cNvPr>
          <p:cNvGrpSpPr/>
          <p:nvPr userDrawn="1"/>
        </p:nvGrpSpPr>
        <p:grpSpPr>
          <a:xfrm>
            <a:off x="1696013" y="578691"/>
            <a:ext cx="83085" cy="71880"/>
            <a:chOff x="1848482" y="60325"/>
            <a:chExt cx="114300" cy="114300"/>
          </a:xfrm>
          <a:solidFill>
            <a:srgbClr val="001E32"/>
          </a:solidFill>
        </p:grpSpPr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2862258C-5776-6B7A-C805-9B0E7D00AADF}"/>
                </a:ext>
              </a:extLst>
            </p:cNvPr>
            <p:cNvSpPr/>
            <p:nvPr userDrawn="1"/>
          </p:nvSpPr>
          <p:spPr>
            <a:xfrm>
              <a:off x="1882775" y="60325"/>
              <a:ext cx="45719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62BC3F12-E9CB-6B53-ED80-D0C403FEB98A}"/>
                </a:ext>
              </a:extLst>
            </p:cNvPr>
            <p:cNvSpPr/>
            <p:nvPr userDrawn="1"/>
          </p:nvSpPr>
          <p:spPr>
            <a:xfrm rot="5400000">
              <a:off x="1882773" y="65427"/>
              <a:ext cx="45718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</p:spTree>
    <p:extLst>
      <p:ext uri="{BB962C8B-B14F-4D97-AF65-F5344CB8AC3E}">
        <p14:creationId xmlns:p14="http://schemas.microsoft.com/office/powerpoint/2010/main" val="226839415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4EF0EC6E-6E7B-A47A-00A7-30B8C49811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CB36536-0958-76B0-8939-D8BD14A6E4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73456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+ undertitel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55B0E7A-F0CC-74A0-FBAB-2DB32961BB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9" y="5555325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CAAFD7F-21EC-1B24-B6FE-61527BFC39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574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Font typeface="+mj-lt"/>
              <a:buAutoNum type="arabicPeriod"/>
              <a:defRPr sz="16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8E0448F4-DC3B-EE55-4F4B-6197ED9F6C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65403552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vmlDrawing" Target="../drawings/vmlDrawing1.v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image" Target="../media/image1.emf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C2E2127D-4AF7-4C88-A767-7A4E9D8B96A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5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1" name="think-cell Slide" r:id="rId66" imgW="342" imgH="337" progId="TCLayout.ActiveDocument.1">
                  <p:embed/>
                </p:oleObj>
              </mc:Choice>
              <mc:Fallback>
                <p:oleObj name="think-cell Slide" r:id="rId66" imgW="342" imgH="337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2E2127D-4AF7-4C88-A767-7A4E9D8B96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0EADBB7D-BB3E-9144-8429-BDFC3641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334" y="526775"/>
            <a:ext cx="10752002" cy="9722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920DBB9-3196-0146-AA2B-37212A882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998" y="1838979"/>
            <a:ext cx="1075200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8D5215D3-63F5-23F5-56F8-2B3AA95AE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4502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chemeClr val="tx1"/>
          </a:solidFill>
          <a:latin typeface="Poppins ExtraBold" pitchFamily="2" charset="77"/>
          <a:ea typeface="+mj-ea"/>
          <a:cs typeface="Poppins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Light" panose="00000400000000000000" pitchFamily="2" charset="0"/>
          <a:ea typeface="+mn-ea"/>
          <a:cs typeface="Poppins Light" panose="00000400000000000000" pitchFamily="2" charset="0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i="0" kern="1200">
          <a:solidFill>
            <a:schemeClr val="tx1"/>
          </a:solidFill>
          <a:latin typeface="Poppins ExtraBold" pitchFamily="2" charset="77"/>
          <a:ea typeface="+mn-ea"/>
          <a:cs typeface="Poppins ExtraBold" pitchFamily="2" charset="77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6pPr>
      <a:lvl7pPr marL="2743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7pPr>
      <a:lvl8pPr marL="3200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65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C5C43718-5FFA-4806-96F7-B0403D155229}"/>
              </a:ext>
            </a:extLst>
          </p:cNvPr>
          <p:cNvSpPr/>
          <p:nvPr/>
        </p:nvSpPr>
        <p:spPr>
          <a:xfrm>
            <a:off x="8235881" y="2932023"/>
            <a:ext cx="3363550" cy="3363550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50DB2AAD-F026-446B-906C-ECBA89000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218" y="1204707"/>
            <a:ext cx="7392127" cy="4649541"/>
          </a:xfrm>
        </p:spPr>
        <p:txBody>
          <a:bodyPr/>
          <a:lstStyle/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Organisering af departementet skal understøtte de opgaver, der kommer til at fylde i de kommende år og samtidig sikre robusthed, fleksibilitet og økonomisk bæredygtighed.</a:t>
            </a:r>
            <a:br>
              <a:rPr lang="da-DK" dirty="0"/>
            </a:br>
            <a:endParaRPr lang="da-DK" dirty="0"/>
          </a:p>
          <a:p>
            <a:pPr marL="0" indent="0">
              <a:buNone/>
            </a:pPr>
            <a:r>
              <a:rPr lang="da-DK" dirty="0"/>
              <a:t>En organisering bestående af en kombination af centre og kontorer vil kunne understøtte ovenstående.</a:t>
            </a:r>
            <a:br>
              <a:rPr lang="da-DK" dirty="0"/>
            </a:br>
            <a:endParaRPr lang="da-DK" dirty="0"/>
          </a:p>
          <a:p>
            <a:pPr marL="0" indent="0">
              <a:buNone/>
            </a:pPr>
            <a:r>
              <a:rPr lang="da-DK" b="1" dirty="0"/>
              <a:t>Centerkonstruktionen</a:t>
            </a:r>
            <a:r>
              <a:rPr lang="da-DK" dirty="0"/>
              <a:t> anvendes, hvor der et fagligt fællesskab og en synergi mellem opgaver og kompetencer på tværs af de nuværende kontorer. Formålet med centerkonstruktionen er:</a:t>
            </a:r>
          </a:p>
          <a:p>
            <a:r>
              <a:rPr lang="da-DK" dirty="0"/>
              <a:t>Potentiale for tværgående samarbejde og faglige synergier </a:t>
            </a:r>
          </a:p>
          <a:p>
            <a:r>
              <a:rPr lang="da-DK" dirty="0"/>
              <a:t>Større mulighed for at bruge ressourcer og kompetencer på tværs af centeret </a:t>
            </a:r>
            <a:endParaRPr lang="da-DK" b="1" dirty="0"/>
          </a:p>
          <a:p>
            <a:pPr>
              <a:buFontTx/>
              <a:buChar char="-"/>
            </a:pPr>
            <a:endParaRPr lang="da-DK" sz="1400" dirty="0"/>
          </a:p>
          <a:p>
            <a:pPr>
              <a:buFontTx/>
              <a:buChar char="-"/>
            </a:pPr>
            <a:endParaRPr lang="da-DK" dirty="0"/>
          </a:p>
          <a:p>
            <a:pPr>
              <a:buFontTx/>
              <a:buChar char="-"/>
            </a:pPr>
            <a:endParaRPr lang="da-DK" b="1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09B4A7B-B7C8-4573-A8D7-5DD26AEEE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18" y="130527"/>
            <a:ext cx="10765563" cy="972258"/>
          </a:xfrm>
        </p:spPr>
        <p:txBody>
          <a:bodyPr/>
          <a:lstStyle/>
          <a:p>
            <a:r>
              <a:rPr lang="da-DK" dirty="0"/>
              <a:t>Principper for centerkonstruktionen  </a:t>
            </a:r>
          </a:p>
        </p:txBody>
      </p:sp>
      <p:pic>
        <p:nvPicPr>
          <p:cNvPr id="6" name="Grafik 5" descr="Bestyrelseslokale">
            <a:extLst>
              <a:ext uri="{FF2B5EF4-FFF2-40B4-BE49-F238E27FC236}">
                <a16:creationId xmlns:a16="http://schemas.microsoft.com/office/drawing/2014/main" id="{98F7D79E-DA82-4E7C-9773-06C2AEAAB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93693" y="3255581"/>
            <a:ext cx="2447925" cy="2447925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6999BC18-EB14-46C7-954D-C411821B96DC}"/>
              </a:ext>
            </a:extLst>
          </p:cNvPr>
          <p:cNvSpPr/>
          <p:nvPr/>
        </p:nvSpPr>
        <p:spPr>
          <a:xfrm>
            <a:off x="8235881" y="2868948"/>
            <a:ext cx="3541121" cy="3489700"/>
          </a:xfrm>
          <a:custGeom>
            <a:avLst/>
            <a:gdLst>
              <a:gd name="connsiteX0" fmla="*/ 0 w 1679074"/>
              <a:gd name="connsiteY0" fmla="*/ 839537 h 1679074"/>
              <a:gd name="connsiteX1" fmla="*/ 839537 w 1679074"/>
              <a:gd name="connsiteY1" fmla="*/ 0 h 1679074"/>
              <a:gd name="connsiteX2" fmla="*/ 1679074 w 1679074"/>
              <a:gd name="connsiteY2" fmla="*/ 839537 h 1679074"/>
              <a:gd name="connsiteX3" fmla="*/ 839537 w 1679074"/>
              <a:gd name="connsiteY3" fmla="*/ 1679074 h 1679074"/>
              <a:gd name="connsiteX4" fmla="*/ 0 w 1679074"/>
              <a:gd name="connsiteY4" fmla="*/ 839537 h 1679074"/>
              <a:gd name="connsiteX0" fmla="*/ 2044 w 1681118"/>
              <a:gd name="connsiteY0" fmla="*/ 839537 h 1679074"/>
              <a:gd name="connsiteX1" fmla="*/ 679656 w 1681118"/>
              <a:gd name="connsiteY1" fmla="*/ 0 h 1679074"/>
              <a:gd name="connsiteX2" fmla="*/ 1681118 w 1681118"/>
              <a:gd name="connsiteY2" fmla="*/ 839537 h 1679074"/>
              <a:gd name="connsiteX3" fmla="*/ 841581 w 1681118"/>
              <a:gd name="connsiteY3" fmla="*/ 1679074 h 1679074"/>
              <a:gd name="connsiteX4" fmla="*/ 2044 w 1681118"/>
              <a:gd name="connsiteY4" fmla="*/ 839537 h 1679074"/>
              <a:gd name="connsiteX0" fmla="*/ 1257 w 1747006"/>
              <a:gd name="connsiteY0" fmla="*/ 839550 h 1679107"/>
              <a:gd name="connsiteX1" fmla="*/ 678869 w 1747006"/>
              <a:gd name="connsiteY1" fmla="*/ 13 h 1679107"/>
              <a:gd name="connsiteX2" fmla="*/ 1747006 w 1747006"/>
              <a:gd name="connsiteY2" fmla="*/ 858600 h 1679107"/>
              <a:gd name="connsiteX3" fmla="*/ 840794 w 1747006"/>
              <a:gd name="connsiteY3" fmla="*/ 1679087 h 1679107"/>
              <a:gd name="connsiteX4" fmla="*/ 1257 w 1747006"/>
              <a:gd name="connsiteY4" fmla="*/ 839550 h 1679107"/>
              <a:gd name="connsiteX0" fmla="*/ 548 w 1746297"/>
              <a:gd name="connsiteY0" fmla="*/ 839550 h 1679107"/>
              <a:gd name="connsiteX1" fmla="*/ 678160 w 1746297"/>
              <a:gd name="connsiteY1" fmla="*/ 13 h 1679107"/>
              <a:gd name="connsiteX2" fmla="*/ 1746297 w 1746297"/>
              <a:gd name="connsiteY2" fmla="*/ 858600 h 1679107"/>
              <a:gd name="connsiteX3" fmla="*/ 782935 w 1746297"/>
              <a:gd name="connsiteY3" fmla="*/ 1679087 h 1679107"/>
              <a:gd name="connsiteX4" fmla="*/ 548 w 1746297"/>
              <a:gd name="connsiteY4" fmla="*/ 839550 h 1679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297" h="1679107">
                <a:moveTo>
                  <a:pt x="548" y="839550"/>
                </a:moveTo>
                <a:cubicBezTo>
                  <a:pt x="-16914" y="559705"/>
                  <a:pt x="387202" y="-3162"/>
                  <a:pt x="678160" y="13"/>
                </a:cubicBezTo>
                <a:cubicBezTo>
                  <a:pt x="969118" y="3188"/>
                  <a:pt x="1746297" y="394937"/>
                  <a:pt x="1746297" y="858600"/>
                </a:cubicBezTo>
                <a:cubicBezTo>
                  <a:pt x="1746297" y="1322263"/>
                  <a:pt x="1073893" y="1682262"/>
                  <a:pt x="782935" y="1679087"/>
                </a:cubicBezTo>
                <a:cubicBezTo>
                  <a:pt x="491977" y="1675912"/>
                  <a:pt x="18010" y="1119395"/>
                  <a:pt x="548" y="839550"/>
                </a:cubicBezTo>
                <a:close/>
              </a:path>
            </a:pathLst>
          </a:custGeom>
          <a:noFill/>
          <a:ln w="28575">
            <a:solidFill>
              <a:schemeClr val="accent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6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8266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C5C43718-5FFA-4806-96F7-B0403D155229}"/>
              </a:ext>
            </a:extLst>
          </p:cNvPr>
          <p:cNvSpPr/>
          <p:nvPr/>
        </p:nvSpPr>
        <p:spPr>
          <a:xfrm>
            <a:off x="8235881" y="2932023"/>
            <a:ext cx="3363550" cy="3363550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50DB2AAD-F026-446B-906C-ECBA89000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218" y="1204707"/>
            <a:ext cx="7392127" cy="4649541"/>
          </a:xfrm>
        </p:spPr>
        <p:txBody>
          <a:bodyPr/>
          <a:lstStyle/>
          <a:p>
            <a:pPr marL="0" indent="0">
              <a:buNone/>
            </a:pPr>
            <a:endParaRPr lang="da-DK" b="1" dirty="0"/>
          </a:p>
          <a:p>
            <a:pPr marL="0" indent="0">
              <a:buNone/>
            </a:pPr>
            <a:r>
              <a:rPr lang="da-DK" b="1" dirty="0"/>
              <a:t>Hvad betyder det i praksis?</a:t>
            </a:r>
            <a:br>
              <a:rPr lang="da-DK" b="1" dirty="0"/>
            </a:br>
            <a:endParaRPr lang="da-DK" b="1" dirty="0"/>
          </a:p>
          <a:p>
            <a:r>
              <a:rPr lang="da-DK" sz="1200" dirty="0">
                <a:sym typeface="Wingdings" panose="05000000000000000000" pitchFamily="2" charset="2"/>
              </a:rPr>
              <a:t>Centeret er den nye organisatoriske enhed, og der findes ikke kontorer i centeret.</a:t>
            </a:r>
          </a:p>
          <a:p>
            <a:r>
              <a:rPr lang="da-DK" sz="1200" dirty="0">
                <a:sym typeface="Wingdings" panose="05000000000000000000" pitchFamily="2" charset="2"/>
              </a:rPr>
              <a:t>Ledelsen af centeret er fordelt på to – fire chefer.</a:t>
            </a:r>
          </a:p>
          <a:p>
            <a:r>
              <a:rPr lang="da-DK" sz="1200" dirty="0">
                <a:sym typeface="Wingdings" panose="05000000000000000000" pitchFamily="2" charset="2"/>
              </a:rPr>
              <a:t>Chefer har titel af chef / kontorchef i center for… og har faste ansvarsområder. </a:t>
            </a:r>
          </a:p>
          <a:p>
            <a:r>
              <a:rPr lang="da-DK" sz="1200" dirty="0"/>
              <a:t>Medarbejdere har én personaleleder, men kan have opgaver op mod andre chefer i centeret.</a:t>
            </a:r>
          </a:p>
          <a:p>
            <a:r>
              <a:rPr lang="da-DK" sz="1200" dirty="0"/>
              <a:t>Centre har (som kontorer) fast AC-reference, men udvalgte </a:t>
            </a:r>
            <a:r>
              <a:rPr lang="da-DK" sz="1200" dirty="0">
                <a:sym typeface="Wingdings" panose="05000000000000000000" pitchFamily="2" charset="2"/>
              </a:rPr>
              <a:t>opgaver kan have fleksibelt AC-ophæng.</a:t>
            </a:r>
            <a:endParaRPr lang="da-DK" sz="1200" dirty="0"/>
          </a:p>
          <a:p>
            <a:r>
              <a:rPr lang="da-DK" sz="1200" dirty="0"/>
              <a:t>AC sætter tydelig retning for centeret samt bidrager til prioritering. </a:t>
            </a:r>
          </a:p>
          <a:p>
            <a:r>
              <a:rPr lang="da-DK" sz="1200" dirty="0"/>
              <a:t>Centeret giver rum for fleksibel opgaveløsning og holdsætning. </a:t>
            </a:r>
          </a:p>
          <a:p>
            <a:r>
              <a:rPr lang="da-DK" sz="1200" dirty="0"/>
              <a:t>Centeret har fælles driftsbudget, centerdag og holder centermøde.</a:t>
            </a:r>
          </a:p>
          <a:p>
            <a:r>
              <a:rPr lang="da-DK" sz="1200" dirty="0"/>
              <a:t>Ledelsen af centeret har desuden lokale frihedsgrader. </a:t>
            </a:r>
          </a:p>
          <a:p>
            <a:pPr marL="0" indent="0">
              <a:buNone/>
            </a:pPr>
            <a:endParaRPr lang="da-DK" sz="1400" dirty="0"/>
          </a:p>
          <a:p>
            <a:pPr>
              <a:buFontTx/>
              <a:buChar char="-"/>
            </a:pPr>
            <a:endParaRPr lang="da-DK" dirty="0"/>
          </a:p>
          <a:p>
            <a:pPr>
              <a:buFontTx/>
              <a:buChar char="-"/>
            </a:pPr>
            <a:endParaRPr lang="da-DK" b="1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09B4A7B-B7C8-4573-A8D7-5DD26AEEE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18" y="130527"/>
            <a:ext cx="10765563" cy="972258"/>
          </a:xfrm>
        </p:spPr>
        <p:txBody>
          <a:bodyPr/>
          <a:lstStyle/>
          <a:p>
            <a:r>
              <a:rPr lang="da-DK" dirty="0"/>
              <a:t>Principper for centerkonstruktionen  </a:t>
            </a:r>
          </a:p>
        </p:txBody>
      </p:sp>
      <p:pic>
        <p:nvPicPr>
          <p:cNvPr id="6" name="Grafik 5" descr="Bestyrelseslokale">
            <a:extLst>
              <a:ext uri="{FF2B5EF4-FFF2-40B4-BE49-F238E27FC236}">
                <a16:creationId xmlns:a16="http://schemas.microsoft.com/office/drawing/2014/main" id="{98F7D79E-DA82-4E7C-9773-06C2AEAAB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93693" y="3255581"/>
            <a:ext cx="2447925" cy="2447925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6999BC18-EB14-46C7-954D-C411821B96DC}"/>
              </a:ext>
            </a:extLst>
          </p:cNvPr>
          <p:cNvSpPr/>
          <p:nvPr/>
        </p:nvSpPr>
        <p:spPr>
          <a:xfrm>
            <a:off x="8235881" y="2868948"/>
            <a:ext cx="3541121" cy="3489700"/>
          </a:xfrm>
          <a:custGeom>
            <a:avLst/>
            <a:gdLst>
              <a:gd name="connsiteX0" fmla="*/ 0 w 1679074"/>
              <a:gd name="connsiteY0" fmla="*/ 839537 h 1679074"/>
              <a:gd name="connsiteX1" fmla="*/ 839537 w 1679074"/>
              <a:gd name="connsiteY1" fmla="*/ 0 h 1679074"/>
              <a:gd name="connsiteX2" fmla="*/ 1679074 w 1679074"/>
              <a:gd name="connsiteY2" fmla="*/ 839537 h 1679074"/>
              <a:gd name="connsiteX3" fmla="*/ 839537 w 1679074"/>
              <a:gd name="connsiteY3" fmla="*/ 1679074 h 1679074"/>
              <a:gd name="connsiteX4" fmla="*/ 0 w 1679074"/>
              <a:gd name="connsiteY4" fmla="*/ 839537 h 1679074"/>
              <a:gd name="connsiteX0" fmla="*/ 2044 w 1681118"/>
              <a:gd name="connsiteY0" fmla="*/ 839537 h 1679074"/>
              <a:gd name="connsiteX1" fmla="*/ 679656 w 1681118"/>
              <a:gd name="connsiteY1" fmla="*/ 0 h 1679074"/>
              <a:gd name="connsiteX2" fmla="*/ 1681118 w 1681118"/>
              <a:gd name="connsiteY2" fmla="*/ 839537 h 1679074"/>
              <a:gd name="connsiteX3" fmla="*/ 841581 w 1681118"/>
              <a:gd name="connsiteY3" fmla="*/ 1679074 h 1679074"/>
              <a:gd name="connsiteX4" fmla="*/ 2044 w 1681118"/>
              <a:gd name="connsiteY4" fmla="*/ 839537 h 1679074"/>
              <a:gd name="connsiteX0" fmla="*/ 1257 w 1747006"/>
              <a:gd name="connsiteY0" fmla="*/ 839550 h 1679107"/>
              <a:gd name="connsiteX1" fmla="*/ 678869 w 1747006"/>
              <a:gd name="connsiteY1" fmla="*/ 13 h 1679107"/>
              <a:gd name="connsiteX2" fmla="*/ 1747006 w 1747006"/>
              <a:gd name="connsiteY2" fmla="*/ 858600 h 1679107"/>
              <a:gd name="connsiteX3" fmla="*/ 840794 w 1747006"/>
              <a:gd name="connsiteY3" fmla="*/ 1679087 h 1679107"/>
              <a:gd name="connsiteX4" fmla="*/ 1257 w 1747006"/>
              <a:gd name="connsiteY4" fmla="*/ 839550 h 1679107"/>
              <a:gd name="connsiteX0" fmla="*/ 548 w 1746297"/>
              <a:gd name="connsiteY0" fmla="*/ 839550 h 1679107"/>
              <a:gd name="connsiteX1" fmla="*/ 678160 w 1746297"/>
              <a:gd name="connsiteY1" fmla="*/ 13 h 1679107"/>
              <a:gd name="connsiteX2" fmla="*/ 1746297 w 1746297"/>
              <a:gd name="connsiteY2" fmla="*/ 858600 h 1679107"/>
              <a:gd name="connsiteX3" fmla="*/ 782935 w 1746297"/>
              <a:gd name="connsiteY3" fmla="*/ 1679087 h 1679107"/>
              <a:gd name="connsiteX4" fmla="*/ 548 w 1746297"/>
              <a:gd name="connsiteY4" fmla="*/ 839550 h 1679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297" h="1679107">
                <a:moveTo>
                  <a:pt x="548" y="839550"/>
                </a:moveTo>
                <a:cubicBezTo>
                  <a:pt x="-16914" y="559705"/>
                  <a:pt x="387202" y="-3162"/>
                  <a:pt x="678160" y="13"/>
                </a:cubicBezTo>
                <a:cubicBezTo>
                  <a:pt x="969118" y="3188"/>
                  <a:pt x="1746297" y="394937"/>
                  <a:pt x="1746297" y="858600"/>
                </a:cubicBezTo>
                <a:cubicBezTo>
                  <a:pt x="1746297" y="1322263"/>
                  <a:pt x="1073893" y="1682262"/>
                  <a:pt x="782935" y="1679087"/>
                </a:cubicBezTo>
                <a:cubicBezTo>
                  <a:pt x="491977" y="1675912"/>
                  <a:pt x="18010" y="1119395"/>
                  <a:pt x="548" y="839550"/>
                </a:cubicBezTo>
                <a:close/>
              </a:path>
            </a:pathLst>
          </a:custGeom>
          <a:noFill/>
          <a:ln w="28575">
            <a:solidFill>
              <a:schemeClr val="accent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6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355384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4_Office-tema">
  <a:themeElements>
    <a:clrScheme name="SUM's farvepalette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F7DF6F"/>
      </a:accent5>
      <a:accent6>
        <a:srgbClr val="287766"/>
      </a:accent6>
      <a:hlink>
        <a:srgbClr val="005C8C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-skabelon_møde om regeringssager.pptx" id="{743C2F96-3CA8-4457-9096-764D843AAD04}" vid="{E172D9F6-BABB-4D57-95EA-9C71884FE0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4287</TotalTime>
  <Words>216</Words>
  <Application>Microsoft Office PowerPoint</Application>
  <PresentationFormat>Widescreen</PresentationFormat>
  <Paragraphs>22</Paragraphs>
  <Slides>2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11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15" baseType="lpstr">
      <vt:lpstr>Arial</vt:lpstr>
      <vt:lpstr>Calibri</vt:lpstr>
      <vt:lpstr>Calibri Light</vt:lpstr>
      <vt:lpstr>Poppins</vt:lpstr>
      <vt:lpstr>Poppins Black</vt:lpstr>
      <vt:lpstr>Poppins ExtraBold</vt:lpstr>
      <vt:lpstr>Poppins ExtraLight</vt:lpstr>
      <vt:lpstr>Poppins Light</vt:lpstr>
      <vt:lpstr>Poppins SemiBold</vt:lpstr>
      <vt:lpstr>Republic</vt:lpstr>
      <vt:lpstr>Wingdings</vt:lpstr>
      <vt:lpstr>4_Office-tema</vt:lpstr>
      <vt:lpstr>think-cell Slide</vt:lpstr>
      <vt:lpstr>Principper for centerkonstruktionen  </vt:lpstr>
      <vt:lpstr>Principper for centerkonstruktionen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Årsværksfordeling 2025 (prognose)</dc:title>
  <dc:creator>Mikkel Thorning</dc:creator>
  <cp:lastModifiedBy>Line Resting Hald Andersen</cp:lastModifiedBy>
  <cp:revision>144</cp:revision>
  <cp:lastPrinted>2025-01-08T14:03:47Z</cp:lastPrinted>
  <dcterms:created xsi:type="dcterms:W3CDTF">2025-01-06T13:03:51Z</dcterms:created>
  <dcterms:modified xsi:type="dcterms:W3CDTF">2025-04-03T13:27:13Z</dcterms:modified>
</cp:coreProperties>
</file>